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
      <p:font typeface="Comfortaa"/>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8" roundtripDataSignature="AMtx7mgY9AoKDAHJ445ZEzff5GB8xxAS7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omfortaa-regular.fntdata"/><Relationship Id="rId25" Type="http://schemas.openxmlformats.org/officeDocument/2006/relationships/font" Target="fonts/Average-regular.fntdata"/><Relationship Id="rId28" Type="http://customschemas.google.com/relationships/presentationmetadata" Target="metadata"/><Relationship Id="rId27" Type="http://schemas.openxmlformats.org/officeDocument/2006/relationships/font" Target="fonts/Comfortaa-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13"/>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13"/>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13"/>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13"/>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13"/>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3"/>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2" name="Shape 152"/>
        <p:cNvGrpSpPr/>
        <p:nvPr/>
      </p:nvGrpSpPr>
      <p:grpSpPr>
        <a:xfrm>
          <a:off x="0" y="0"/>
          <a:ext cx="0" cy="0"/>
          <a:chOff x="0" y="0"/>
          <a:chExt cx="0" cy="0"/>
        </a:xfrm>
      </p:grpSpPr>
      <p:sp>
        <p:nvSpPr>
          <p:cNvPr id="153" name="Google Shape;153;p2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2">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2">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2">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7" name="Google Shape;157;p22"/>
          <p:cNvGrpSpPr/>
          <p:nvPr/>
        </p:nvGrpSpPr>
        <p:grpSpPr>
          <a:xfrm>
            <a:off x="0" y="381001"/>
            <a:ext cx="1037850" cy="1016288"/>
            <a:chOff x="0" y="381001"/>
            <a:chExt cx="1037850" cy="1016288"/>
          </a:xfrm>
        </p:grpSpPr>
        <p:sp>
          <p:nvSpPr>
            <p:cNvPr id="158" name="Google Shape;158;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0" name="Google Shape;160;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61" name="Google Shape;161;p22"/>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62" name="Google Shape;162;p22"/>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63" name="Google Shape;163;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4" name="Shape 164"/>
        <p:cNvGrpSpPr/>
        <p:nvPr/>
      </p:nvGrpSpPr>
      <p:grpSpPr>
        <a:xfrm>
          <a:off x="0" y="0"/>
          <a:ext cx="0" cy="0"/>
          <a:chOff x="0" y="0"/>
          <a:chExt cx="0" cy="0"/>
        </a:xfrm>
      </p:grpSpPr>
      <p:sp>
        <p:nvSpPr>
          <p:cNvPr id="165" name="Google Shape;165;p2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3">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3">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3">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 name="Google Shape;169;p23"/>
          <p:cNvGrpSpPr/>
          <p:nvPr/>
        </p:nvGrpSpPr>
        <p:grpSpPr>
          <a:xfrm>
            <a:off x="0" y="381001"/>
            <a:ext cx="1037850" cy="1016288"/>
            <a:chOff x="0" y="381001"/>
            <a:chExt cx="1037850" cy="1016288"/>
          </a:xfrm>
        </p:grpSpPr>
        <p:sp>
          <p:nvSpPr>
            <p:cNvPr id="170" name="Google Shape;170;p2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2" name="Google Shape;172;p2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73" name="Google Shape;17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4" name="Shape 174"/>
        <p:cNvGrpSpPr/>
        <p:nvPr/>
      </p:nvGrpSpPr>
      <p:grpSpPr>
        <a:xfrm>
          <a:off x="0" y="0"/>
          <a:ext cx="0" cy="0"/>
          <a:chOff x="0" y="0"/>
          <a:chExt cx="0" cy="0"/>
        </a:xfrm>
      </p:grpSpPr>
      <p:sp>
        <p:nvSpPr>
          <p:cNvPr id="175" name="Google Shape;175;p2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4">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4">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4">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 name="Google Shape;179;p24"/>
          <p:cNvGrpSpPr/>
          <p:nvPr/>
        </p:nvGrpSpPr>
        <p:grpSpPr>
          <a:xfrm>
            <a:off x="4406400" y="0"/>
            <a:ext cx="4737600" cy="5143500"/>
            <a:chOff x="4406400" y="0"/>
            <a:chExt cx="4737600" cy="5143500"/>
          </a:xfrm>
        </p:grpSpPr>
        <p:sp>
          <p:nvSpPr>
            <p:cNvPr id="180" name="Google Shape;180;p24"/>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4"/>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4"/>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4"/>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4"/>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4"/>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4"/>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4"/>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4"/>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4"/>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4"/>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4"/>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4"/>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4"/>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4"/>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4"/>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4"/>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8" name="Google Shape;198;p24"/>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9" name="Google Shape;19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0" name="Shape 200"/>
        <p:cNvGrpSpPr/>
        <p:nvPr/>
      </p:nvGrpSpPr>
      <p:grpSpPr>
        <a:xfrm>
          <a:off x="0" y="0"/>
          <a:ext cx="0" cy="0"/>
          <a:chOff x="0" y="0"/>
          <a:chExt cx="0" cy="0"/>
        </a:xfrm>
      </p:grpSpPr>
      <p:sp>
        <p:nvSpPr>
          <p:cNvPr id="201" name="Google Shape;201;p2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5">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5">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5">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5" name="Google Shape;205;p25"/>
          <p:cNvGrpSpPr/>
          <p:nvPr/>
        </p:nvGrpSpPr>
        <p:grpSpPr>
          <a:xfrm>
            <a:off x="0" y="381001"/>
            <a:ext cx="1037850" cy="1016288"/>
            <a:chOff x="0" y="381001"/>
            <a:chExt cx="1037850" cy="1016288"/>
          </a:xfrm>
        </p:grpSpPr>
        <p:sp>
          <p:nvSpPr>
            <p:cNvPr id="206" name="Google Shape;206;p2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8" name="Google Shape;208;p25"/>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09" name="Google Shape;209;p25"/>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210" name="Google Shape;210;p25"/>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11" name="Google Shape;211;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2" name="Shape 212"/>
        <p:cNvGrpSpPr/>
        <p:nvPr/>
      </p:nvGrpSpPr>
      <p:grpSpPr>
        <a:xfrm>
          <a:off x="0" y="0"/>
          <a:ext cx="0" cy="0"/>
          <a:chOff x="0" y="0"/>
          <a:chExt cx="0" cy="0"/>
        </a:xfrm>
      </p:grpSpPr>
      <p:grpSp>
        <p:nvGrpSpPr>
          <p:cNvPr id="213" name="Google Shape;213;p26"/>
          <p:cNvGrpSpPr/>
          <p:nvPr/>
        </p:nvGrpSpPr>
        <p:grpSpPr>
          <a:xfrm>
            <a:off x="0" y="4128572"/>
            <a:ext cx="698925" cy="684657"/>
            <a:chOff x="0" y="3785672"/>
            <a:chExt cx="698925" cy="684657"/>
          </a:xfrm>
        </p:grpSpPr>
        <p:sp>
          <p:nvSpPr>
            <p:cNvPr id="214" name="Google Shape;214;p26"/>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6"/>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6" name="Google Shape;216;p26"/>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217" name="Google Shape;21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18" name="Google Shape;218;p2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6">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6">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6">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2" name="Shape 222"/>
        <p:cNvGrpSpPr/>
        <p:nvPr/>
      </p:nvGrpSpPr>
      <p:grpSpPr>
        <a:xfrm>
          <a:off x="0" y="0"/>
          <a:ext cx="0" cy="0"/>
          <a:chOff x="0" y="0"/>
          <a:chExt cx="0" cy="0"/>
        </a:xfrm>
      </p:grpSpPr>
      <p:sp>
        <p:nvSpPr>
          <p:cNvPr id="223" name="Google Shape;22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7" name="Shape 17"/>
        <p:cNvGrpSpPr/>
        <p:nvPr/>
      </p:nvGrpSpPr>
      <p:grpSpPr>
        <a:xfrm>
          <a:off x="0" y="0"/>
          <a:ext cx="0" cy="0"/>
          <a:chOff x="0" y="0"/>
          <a:chExt cx="0" cy="0"/>
        </a:xfrm>
      </p:grpSpPr>
      <p:grpSp>
        <p:nvGrpSpPr>
          <p:cNvPr id="18" name="Google Shape;18;p14"/>
          <p:cNvGrpSpPr/>
          <p:nvPr/>
        </p:nvGrpSpPr>
        <p:grpSpPr>
          <a:xfrm>
            <a:off x="4406400" y="0"/>
            <a:ext cx="4737600" cy="5143065"/>
            <a:chOff x="4406400" y="0"/>
            <a:chExt cx="4737600" cy="5143065"/>
          </a:xfrm>
        </p:grpSpPr>
        <p:sp>
          <p:nvSpPr>
            <p:cNvPr id="19" name="Google Shape;19;p1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1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 name="Shape 39"/>
        <p:cNvGrpSpPr/>
        <p:nvPr/>
      </p:nvGrpSpPr>
      <p:grpSpPr>
        <a:xfrm>
          <a:off x="0" y="0"/>
          <a:ext cx="0" cy="0"/>
          <a:chOff x="0" y="0"/>
          <a:chExt cx="0" cy="0"/>
        </a:xfrm>
      </p:grpSpPr>
      <p:sp>
        <p:nvSpPr>
          <p:cNvPr id="40" name="Google Shape;40;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5">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5">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5">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15"/>
          <p:cNvGrpSpPr/>
          <p:nvPr/>
        </p:nvGrpSpPr>
        <p:grpSpPr>
          <a:xfrm>
            <a:off x="0" y="381001"/>
            <a:ext cx="1037850" cy="1016288"/>
            <a:chOff x="0" y="381001"/>
            <a:chExt cx="1037850" cy="1016288"/>
          </a:xfrm>
        </p:grpSpPr>
        <p:sp>
          <p:nvSpPr>
            <p:cNvPr id="45" name="Google Shape;45;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1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8" name="Google Shape;48;p15"/>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50" name="Shape 50"/>
        <p:cNvGrpSpPr/>
        <p:nvPr/>
      </p:nvGrpSpPr>
      <p:grpSpPr>
        <a:xfrm>
          <a:off x="0" y="0"/>
          <a:ext cx="0" cy="0"/>
          <a:chOff x="0" y="0"/>
          <a:chExt cx="0" cy="0"/>
        </a:xfrm>
      </p:grpSpPr>
      <p:pic>
        <p:nvPicPr>
          <p:cNvPr descr="offset_comp_343059.jpg" id="51" name="Google Shape;51;p16"/>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52" name="Google Shape;52;p1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3" name="Google Shape;53;p16"/>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54" name="Google Shape;5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55" name="Google Shape;55;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6">
            <a:hlinkClick action="ppaction://hlinksldjump" r:id="rId4"/>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6">
            <a:hlinkClick action="ppaction://hlinksldjump" r:id="rId5"/>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6">
            <a:hlinkClick action="ppaction://hlinksldjump" r:id="rId6"/>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 name="Google Shape;59;p16"/>
          <p:cNvGrpSpPr/>
          <p:nvPr/>
        </p:nvGrpSpPr>
        <p:grpSpPr>
          <a:xfrm>
            <a:off x="0" y="381001"/>
            <a:ext cx="1037850" cy="1016288"/>
            <a:chOff x="0" y="381001"/>
            <a:chExt cx="1037850" cy="1016288"/>
          </a:xfrm>
        </p:grpSpPr>
        <p:sp>
          <p:nvSpPr>
            <p:cNvPr id="60" name="Google Shape;60;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grpSp>
        <p:nvGrpSpPr>
          <p:cNvPr id="63" name="Google Shape;63;p17"/>
          <p:cNvGrpSpPr/>
          <p:nvPr/>
        </p:nvGrpSpPr>
        <p:grpSpPr>
          <a:xfrm>
            <a:off x="4406400" y="0"/>
            <a:ext cx="4737600" cy="5143065"/>
            <a:chOff x="4406400" y="0"/>
            <a:chExt cx="4737600" cy="5143065"/>
          </a:xfrm>
        </p:grpSpPr>
        <p:sp>
          <p:nvSpPr>
            <p:cNvPr id="64" name="Google Shape;64;p17"/>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7"/>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7"/>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7"/>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7"/>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7"/>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7"/>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7"/>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7"/>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7"/>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7"/>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7"/>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7"/>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7"/>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7"/>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7"/>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7"/>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 name="Google Shape;82;p17"/>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83" name="Google Shape;83;p17"/>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4" name="Google Shape;8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85" name="Google Shape;85;p1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7">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7">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7">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9" name="Shape 89"/>
        <p:cNvGrpSpPr/>
        <p:nvPr/>
      </p:nvGrpSpPr>
      <p:grpSpPr>
        <a:xfrm>
          <a:off x="0" y="0"/>
          <a:ext cx="0" cy="0"/>
          <a:chOff x="0" y="0"/>
          <a:chExt cx="0" cy="0"/>
        </a:xfrm>
      </p:grpSpPr>
      <p:sp>
        <p:nvSpPr>
          <p:cNvPr id="90" name="Google Shape;90;p1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8">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8">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8">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 name="Google Shape;94;p18"/>
          <p:cNvGrpSpPr/>
          <p:nvPr/>
        </p:nvGrpSpPr>
        <p:grpSpPr>
          <a:xfrm>
            <a:off x="0" y="381001"/>
            <a:ext cx="1037850" cy="1016288"/>
            <a:chOff x="0" y="381001"/>
            <a:chExt cx="1037850" cy="1016288"/>
          </a:xfrm>
        </p:grpSpPr>
        <p:sp>
          <p:nvSpPr>
            <p:cNvPr id="95" name="Google Shape;95;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18"/>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8" name="Google Shape;98;p18"/>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9" name="Google Shape;9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grpSp>
        <p:nvGrpSpPr>
          <p:cNvPr id="101" name="Google Shape;101;p19"/>
          <p:cNvGrpSpPr/>
          <p:nvPr/>
        </p:nvGrpSpPr>
        <p:grpSpPr>
          <a:xfrm>
            <a:off x="4406400" y="0"/>
            <a:ext cx="4737600" cy="5143065"/>
            <a:chOff x="4406400" y="0"/>
            <a:chExt cx="4737600" cy="5143065"/>
          </a:xfrm>
        </p:grpSpPr>
        <p:sp>
          <p:nvSpPr>
            <p:cNvPr id="102" name="Google Shape;102;p19"/>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9"/>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9"/>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9"/>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9"/>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9"/>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9"/>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9"/>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9"/>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9"/>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9"/>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9"/>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9"/>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9"/>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9"/>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9"/>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9"/>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9"/>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p19"/>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1" name="Google Shape;121;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22" name="Google Shape;122;p1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9">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9">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9">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26" name="Shape 126"/>
        <p:cNvGrpSpPr/>
        <p:nvPr/>
      </p:nvGrpSpPr>
      <p:grpSpPr>
        <a:xfrm>
          <a:off x="0" y="0"/>
          <a:ext cx="0" cy="0"/>
          <a:chOff x="0" y="0"/>
          <a:chExt cx="0" cy="0"/>
        </a:xfrm>
      </p:grpSpPr>
      <p:sp>
        <p:nvSpPr>
          <p:cNvPr id="127" name="Google Shape;127;p20"/>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28" name="Google Shape;128;p20"/>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0"/>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130" name="Google Shape;130;p2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0">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0">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0">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4" name="Google Shape;134;p20"/>
          <p:cNvGrpSpPr/>
          <p:nvPr/>
        </p:nvGrpSpPr>
        <p:grpSpPr>
          <a:xfrm>
            <a:off x="0" y="381001"/>
            <a:ext cx="1037850" cy="1016288"/>
            <a:chOff x="0" y="381001"/>
            <a:chExt cx="1037850" cy="1016288"/>
          </a:xfrm>
        </p:grpSpPr>
        <p:sp>
          <p:nvSpPr>
            <p:cNvPr id="135" name="Google Shape;135;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20"/>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38" name="Google Shape;13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39" name="Shape 139"/>
        <p:cNvGrpSpPr/>
        <p:nvPr/>
      </p:nvGrpSpPr>
      <p:grpSpPr>
        <a:xfrm>
          <a:off x="0" y="0"/>
          <a:ext cx="0" cy="0"/>
          <a:chOff x="0" y="0"/>
          <a:chExt cx="0" cy="0"/>
        </a:xfrm>
      </p:grpSpPr>
      <p:sp>
        <p:nvSpPr>
          <p:cNvPr id="140" name="Google Shape;140;p21"/>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41" name="Google Shape;141;p2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1">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1">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1">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 name="Google Shape;146;p21"/>
          <p:cNvGrpSpPr/>
          <p:nvPr/>
        </p:nvGrpSpPr>
        <p:grpSpPr>
          <a:xfrm>
            <a:off x="0" y="381001"/>
            <a:ext cx="1037850" cy="1016288"/>
            <a:chOff x="0" y="381001"/>
            <a:chExt cx="1037850" cy="1016288"/>
          </a:xfrm>
        </p:grpSpPr>
        <p:sp>
          <p:nvSpPr>
            <p:cNvPr id="147" name="Google Shape;147;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 name="Google Shape;149;p21"/>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50" name="Google Shape;150;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21"/>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9.xml"/><Relationship Id="rId7"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
          <p:cNvSpPr txBox="1"/>
          <p:nvPr>
            <p:ph type="ctrTitle"/>
          </p:nvPr>
        </p:nvSpPr>
        <p:spPr>
          <a:xfrm>
            <a:off x="3050225" y="1640025"/>
            <a:ext cx="6009300" cy="7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b="1" lang="en-GB" sz="2500"/>
              <a:t>STOCK MANAGEMENT SYSTEM</a:t>
            </a:r>
            <a:endParaRPr b="1" sz="2500"/>
          </a:p>
        </p:txBody>
      </p:sp>
      <p:sp>
        <p:nvSpPr>
          <p:cNvPr id="229" name="Google Shape;229;p1"/>
          <p:cNvSpPr txBox="1"/>
          <p:nvPr>
            <p:ph idx="1" type="subTitle"/>
          </p:nvPr>
        </p:nvSpPr>
        <p:spPr>
          <a:xfrm>
            <a:off x="3540975" y="2216450"/>
            <a:ext cx="5336400" cy="5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700"/>
              <a:t>An interface between the customer and the salesman.</a:t>
            </a:r>
            <a:endParaRPr sz="1700"/>
          </a:p>
        </p:txBody>
      </p:sp>
      <p:sp>
        <p:nvSpPr>
          <p:cNvPr id="230" name="Google Shape;230;p1"/>
          <p:cNvSpPr txBox="1"/>
          <p:nvPr/>
        </p:nvSpPr>
        <p:spPr>
          <a:xfrm>
            <a:off x="5619875" y="2736550"/>
            <a:ext cx="3343200" cy="215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18WH1A1216 - Pravallika N</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18WH1A1218 - Harshitha K</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18WH1A1209 - Tanmayee B</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18WH1A1252 - Amrutha Ch</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18WH1A1235 -  Ambica V</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18WH1A1226 - Himabindu B</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18WH1A1232 - Fareesa</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none" cap="none" strike="noStrike">
                <a:solidFill>
                  <a:srgbClr val="FFFFFF"/>
                </a:solidFill>
                <a:latin typeface="Lato"/>
                <a:ea typeface="Lato"/>
                <a:cs typeface="Lato"/>
                <a:sym typeface="Lato"/>
              </a:rPr>
              <a:t>19WH5A1201 - Harika D</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Lato"/>
              <a:ea typeface="Lato"/>
              <a:cs typeface="Lato"/>
              <a:sym typeface="Lato"/>
            </a:endParaRPr>
          </a:p>
        </p:txBody>
      </p:sp>
    </p:spTree>
  </p:cSld>
  <p:clrMapOvr>
    <a:masterClrMapping/>
  </p:clrMapOvr>
  <mc:AlternateContent>
    <mc:Choice Requires="p14">
      <p:transition spd="slow" p14:dur="1000">
        <p14:gallery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0"/>
          <p:cNvSpPr txBox="1"/>
          <p:nvPr>
            <p:ph type="title"/>
          </p:nvPr>
        </p:nvSpPr>
        <p:spPr>
          <a:xfrm>
            <a:off x="1297500" y="3175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Cycle diagram</a:t>
            </a:r>
            <a:endParaRPr b="1"/>
          </a:p>
        </p:txBody>
      </p:sp>
      <p:pic>
        <p:nvPicPr>
          <p:cNvPr id="294" name="Google Shape;294;p10"/>
          <p:cNvPicPr preferRelativeResize="0"/>
          <p:nvPr/>
        </p:nvPicPr>
        <p:blipFill rotWithShape="1">
          <a:blip r:embed="rId3">
            <a:alphaModFix/>
          </a:blip>
          <a:srcRect b="0" l="3540" r="0" t="0"/>
          <a:stretch/>
        </p:blipFill>
        <p:spPr>
          <a:xfrm>
            <a:off x="1297500" y="913400"/>
            <a:ext cx="7038901" cy="40725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pic>
        <p:nvPicPr>
          <p:cNvPr id="299" name="Google Shape;299;p11"/>
          <p:cNvPicPr preferRelativeResize="0"/>
          <p:nvPr/>
        </p:nvPicPr>
        <p:blipFill rotWithShape="1">
          <a:blip r:embed="rId3">
            <a:alphaModFix/>
          </a:blip>
          <a:srcRect b="0" l="0" r="0" t="0"/>
          <a:stretch/>
        </p:blipFill>
        <p:spPr>
          <a:xfrm>
            <a:off x="1418597" y="69375"/>
            <a:ext cx="6863229" cy="49979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
          <p:cNvSpPr txBox="1"/>
          <p:nvPr>
            <p:ph type="title"/>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TOC</a:t>
            </a:r>
            <a:endParaRPr b="1"/>
          </a:p>
        </p:txBody>
      </p:sp>
      <p:sp>
        <p:nvSpPr>
          <p:cNvPr id="236" name="Google Shape;236;p2"/>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b="0" i="0" sz="2000" u="none" cap="none" strike="noStrike">
              <a:solidFill>
                <a:srgbClr val="CACACA"/>
              </a:solidFill>
              <a:latin typeface="Average"/>
              <a:ea typeface="Average"/>
              <a:cs typeface="Average"/>
              <a:sym typeface="Average"/>
            </a:endParaRPr>
          </a:p>
        </p:txBody>
      </p:sp>
      <p:sp>
        <p:nvSpPr>
          <p:cNvPr id="237" name="Google Shape;237;p2"/>
          <p:cNvSpPr txBox="1"/>
          <p:nvPr/>
        </p:nvSpPr>
        <p:spPr>
          <a:xfrm>
            <a:off x="1294300" y="2423075"/>
            <a:ext cx="4374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a:t>
            </a:r>
            <a:r>
              <a:rPr b="0" i="0" lang="en-GB" sz="1600" u="none" cap="none" strike="noStrike">
                <a:solidFill>
                  <a:srgbClr val="FFFFFF"/>
                </a:solidFill>
                <a:latin typeface="Montserrat"/>
                <a:ea typeface="Montserrat"/>
                <a:cs typeface="Montserrat"/>
                <a:sym typeface="Montserrat"/>
              </a:rPr>
              <a:t> the scope &amp; design</a:t>
            </a:r>
            <a:endParaRPr b="0" i="0" sz="1600" u="none" cap="none" strike="noStrike">
              <a:solidFill>
                <a:srgbClr val="FFFFFF"/>
              </a:solidFill>
              <a:latin typeface="Montserrat"/>
              <a:ea typeface="Montserrat"/>
              <a:cs typeface="Montserrat"/>
              <a:sym typeface="Montserrat"/>
            </a:endParaRPr>
          </a:p>
        </p:txBody>
      </p:sp>
      <p:sp>
        <p:nvSpPr>
          <p:cNvPr id="238" name="Google Shape;238;p2"/>
          <p:cNvSpPr txBox="1"/>
          <p:nvPr/>
        </p:nvSpPr>
        <p:spPr>
          <a:xfrm>
            <a:off x="1294301" y="2712751"/>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b="0" i="0" sz="1600" u="none" cap="none" strike="noStrike">
              <a:solidFill>
                <a:srgbClr val="CACACA"/>
              </a:solidFill>
              <a:latin typeface="Montserrat"/>
              <a:ea typeface="Montserrat"/>
              <a:cs typeface="Montserrat"/>
              <a:sym typeface="Montserrat"/>
            </a:endParaRPr>
          </a:p>
        </p:txBody>
      </p:sp>
      <p:sp>
        <p:nvSpPr>
          <p:cNvPr id="239" name="Google Shape;239;p2"/>
          <p:cNvSpPr txBox="1"/>
          <p:nvPr/>
        </p:nvSpPr>
        <p:spPr>
          <a:xfrm>
            <a:off x="1294301" y="3327914"/>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Target audience</a:t>
            </a:r>
            <a:endParaRPr b="0" i="0" sz="2000" u="none" cap="none" strike="noStrike">
              <a:solidFill>
                <a:srgbClr val="CACACA"/>
              </a:solidFill>
              <a:latin typeface="Average"/>
              <a:ea typeface="Average"/>
              <a:cs typeface="Average"/>
              <a:sym typeface="Average"/>
            </a:endParaRPr>
          </a:p>
        </p:txBody>
      </p:sp>
      <p:sp>
        <p:nvSpPr>
          <p:cNvPr id="240" name="Google Shape;240;p2"/>
          <p:cNvSpPr txBox="1"/>
          <p:nvPr/>
        </p:nvSpPr>
        <p:spPr>
          <a:xfrm>
            <a:off x="1294298" y="363532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Cycle diagram</a:t>
            </a:r>
            <a:endParaRPr b="0" i="0" sz="2000" u="none" cap="none" strike="noStrike">
              <a:solidFill>
                <a:srgbClr val="CACACA"/>
              </a:solidFill>
              <a:latin typeface="Average"/>
              <a:ea typeface="Average"/>
              <a:cs typeface="Average"/>
              <a:sym typeface="Average"/>
            </a:endParaRPr>
          </a:p>
        </p:txBody>
      </p:sp>
      <p:sp>
        <p:nvSpPr>
          <p:cNvPr id="241" name="Google Shape;241;p2"/>
          <p:cNvSpPr txBox="1"/>
          <p:nvPr/>
        </p:nvSpPr>
        <p:spPr>
          <a:xfrm>
            <a:off x="1294300" y="3029200"/>
            <a:ext cx="34206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Montserrat"/>
                <a:ea typeface="Montserrat"/>
                <a:cs typeface="Montserrat"/>
                <a:sym typeface="Montserrat"/>
              </a:rPr>
              <a:t>Additional Features</a:t>
            </a:r>
            <a:endParaRPr b="0" i="0" sz="1600" u="none" cap="none" strike="noStrike">
              <a:solidFill>
                <a:srgbClr val="FFFFFF"/>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35"/>
                                        </p:tgtEl>
                                        <p:attrNameLst>
                                          <p:attrName>style.visibility</p:attrName>
                                        </p:attrNameLst>
                                      </p:cBhvr>
                                      <p:to>
                                        <p:strVal val="visible"/>
                                      </p:to>
                                    </p:set>
                                    <p:anim calcmode="lin" valueType="num">
                                      <p:cBhvr additive="base">
                                        <p:cTn dur="1000"/>
                                        <p:tgtEl>
                                          <p:spTgt spid="23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Overview</a:t>
            </a:r>
            <a:endParaRPr b="1"/>
          </a:p>
        </p:txBody>
      </p:sp>
      <p:sp>
        <p:nvSpPr>
          <p:cNvPr id="247" name="Google Shape;247;p3"/>
          <p:cNvSpPr txBox="1"/>
          <p:nvPr>
            <p:ph idx="1" type="body"/>
          </p:nvPr>
        </p:nvSpPr>
        <p:spPr>
          <a:xfrm>
            <a:off x="1211775" y="1307850"/>
            <a:ext cx="7038900" cy="2911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500"/>
              <a:t>The stock maintenance system must take care of sales information of the company and must analyze the potential of the trade. It maintains the number of items that are added or removed. The salesperson is allowed to update information and view the database.The purpose of this presentation  is to define the requirements of designing a stock maintenance system</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1000"/>
                                        <p:tgtEl>
                                          <p:spTgt spid="24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Understanding the problem statement.</a:t>
            </a:r>
            <a:endParaRPr b="1"/>
          </a:p>
        </p:txBody>
      </p:sp>
      <p:sp>
        <p:nvSpPr>
          <p:cNvPr id="253" name="Google Shape;253;p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4" name="Google Shape;254;p4"/>
          <p:cNvSpPr txBox="1"/>
          <p:nvPr>
            <p:ph idx="1" type="body"/>
          </p:nvPr>
        </p:nvSpPr>
        <p:spPr>
          <a:xfrm>
            <a:off x="2030400" y="1654963"/>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500">
                <a:latin typeface="Average"/>
                <a:ea typeface="Average"/>
                <a:cs typeface="Average"/>
                <a:sym typeface="Average"/>
              </a:rPr>
              <a:t>Stock management applies to every item a business uses to produce its products or services – from raw materials to finished goods. In other words, stock management covers every aspect of a business’s inventory.</a:t>
            </a:r>
            <a:endParaRPr sz="1500">
              <a:latin typeface="Average"/>
              <a:ea typeface="Average"/>
              <a:cs typeface="Average"/>
              <a:sym typeface="Average"/>
            </a:endParaRPr>
          </a:p>
          <a:p>
            <a:pPr indent="0" lvl="0" marL="0" rtl="0" algn="l">
              <a:lnSpc>
                <a:spcPct val="115000"/>
              </a:lnSpc>
              <a:spcBef>
                <a:spcPts val="1600"/>
              </a:spcBef>
              <a:spcAft>
                <a:spcPts val="0"/>
              </a:spcAft>
              <a:buSzPts val="1300"/>
              <a:buNone/>
            </a:pPr>
            <a:r>
              <a:t/>
            </a:r>
            <a:endParaRPr sz="1500">
              <a:highlight>
                <a:srgbClr val="FFFFFF"/>
              </a:highlight>
              <a:latin typeface="Average"/>
              <a:ea typeface="Average"/>
              <a:cs typeface="Average"/>
              <a:sym typeface="Average"/>
            </a:endParaRPr>
          </a:p>
          <a:p>
            <a:pPr indent="0" lvl="0" marL="0" rtl="0" algn="l">
              <a:lnSpc>
                <a:spcPct val="115000"/>
              </a:lnSpc>
              <a:spcBef>
                <a:spcPts val="1600"/>
              </a:spcBef>
              <a:spcAft>
                <a:spcPts val="0"/>
              </a:spcAft>
              <a:buSzPts val="1300"/>
              <a:buNone/>
            </a:pPr>
            <a:r>
              <a:t/>
            </a:r>
            <a:endParaRPr sz="1500">
              <a:highlight>
                <a:srgbClr val="FFFFFF"/>
              </a:highlight>
              <a:latin typeface="Average"/>
              <a:ea typeface="Average"/>
              <a:cs typeface="Average"/>
              <a:sym typeface="Average"/>
            </a:endParaRPr>
          </a:p>
          <a:p>
            <a:pPr indent="0" lvl="0" marL="0" rtl="0" algn="l">
              <a:lnSpc>
                <a:spcPct val="115000"/>
              </a:lnSpc>
              <a:spcBef>
                <a:spcPts val="1600"/>
              </a:spcBef>
              <a:spcAft>
                <a:spcPts val="1600"/>
              </a:spcAft>
              <a:buSzPts val="1300"/>
              <a:buNone/>
            </a:pPr>
            <a:r>
              <a:t/>
            </a:r>
            <a:endParaRPr sz="1500">
              <a:highlight>
                <a:srgbClr val="FFFFFF"/>
              </a:highlight>
              <a:latin typeface="Average"/>
              <a:ea typeface="Average"/>
              <a:cs typeface="Average"/>
              <a:sym typeface="Average"/>
            </a:endParaRPr>
          </a:p>
        </p:txBody>
      </p:sp>
      <p:sp>
        <p:nvSpPr>
          <p:cNvPr id="255" name="Google Shape;255;p4"/>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6" name="Google Shape;256;p4"/>
          <p:cNvSpPr txBox="1"/>
          <p:nvPr>
            <p:ph idx="1" type="body"/>
          </p:nvPr>
        </p:nvSpPr>
        <p:spPr>
          <a:xfrm>
            <a:off x="2030400" y="2658513"/>
            <a:ext cx="5877300" cy="808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500">
                <a:solidFill>
                  <a:srgbClr val="FFFFFF"/>
                </a:solidFill>
                <a:latin typeface="Average"/>
                <a:ea typeface="Average"/>
                <a:cs typeface="Average"/>
                <a:sym typeface="Average"/>
              </a:rPr>
              <a:t>Choosing the Categories.</a:t>
            </a:r>
            <a:endParaRPr sz="1500">
              <a:solidFill>
                <a:srgbClr val="FFFFFF"/>
              </a:solidFill>
              <a:latin typeface="Average"/>
              <a:ea typeface="Average"/>
              <a:cs typeface="Average"/>
              <a:sym typeface="Average"/>
            </a:endParaRPr>
          </a:p>
        </p:txBody>
      </p:sp>
      <p:sp>
        <p:nvSpPr>
          <p:cNvPr id="257" name="Google Shape;257;p4"/>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58" name="Google Shape;258;p4"/>
          <p:cNvSpPr txBox="1"/>
          <p:nvPr>
            <p:ph idx="1" type="body"/>
          </p:nvPr>
        </p:nvSpPr>
        <p:spPr>
          <a:xfrm>
            <a:off x="2030400" y="3573363"/>
            <a:ext cx="5877300" cy="808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500">
                <a:solidFill>
                  <a:srgbClr val="FFFFFF"/>
                </a:solidFill>
                <a:latin typeface="Average"/>
                <a:ea typeface="Average"/>
                <a:cs typeface="Average"/>
                <a:sym typeface="Average"/>
              </a:rPr>
              <a:t>Modeling our software based on the interfaces required.</a:t>
            </a:r>
            <a:endParaRPr sz="1500">
              <a:solidFill>
                <a:srgbClr val="FFFFFF"/>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52"/>
                                        </p:tgtEl>
                                        <p:attrNameLst>
                                          <p:attrName>style.visibility</p:attrName>
                                        </p:attrNameLst>
                                      </p:cBhvr>
                                      <p:to>
                                        <p:strVal val="visible"/>
                                      </p:to>
                                    </p:set>
                                    <p:anim calcmode="lin" valueType="num">
                                      <p:cBhvr additive="base">
                                        <p:cTn dur="1000"/>
                                        <p:tgtEl>
                                          <p:spTgt spid="25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Project objective</a:t>
            </a:r>
            <a:endParaRPr b="1"/>
          </a:p>
        </p:txBody>
      </p:sp>
      <p:sp>
        <p:nvSpPr>
          <p:cNvPr id="264" name="Google Shape;264;p5"/>
          <p:cNvSpPr txBox="1"/>
          <p:nvPr>
            <p:ph idx="1" type="body"/>
          </p:nvPr>
        </p:nvSpPr>
        <p:spPr>
          <a:xfrm>
            <a:off x="4017900" y="1271400"/>
            <a:ext cx="4318500" cy="260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800">
                <a:solidFill>
                  <a:schemeClr val="lt1"/>
                </a:solidFill>
                <a:latin typeface="Average"/>
                <a:ea typeface="Average"/>
                <a:cs typeface="Average"/>
                <a:sym typeface="Average"/>
              </a:rPr>
              <a:t>Nearly 81% of consumers experienced an “out-of-stock” situation in the past 12 months, resulting in lost sales for retailers and lots of disappointment for in-store shoppers.</a:t>
            </a:r>
            <a:endParaRPr sz="1800">
              <a:solidFill>
                <a:schemeClr val="lt1"/>
              </a:solidFill>
              <a:latin typeface="Average"/>
              <a:ea typeface="Average"/>
              <a:cs typeface="Average"/>
              <a:sym typeface="Average"/>
            </a:endParaRPr>
          </a:p>
          <a:p>
            <a:pPr indent="0" lvl="0" marL="0" rtl="0" algn="l">
              <a:lnSpc>
                <a:spcPct val="115000"/>
              </a:lnSpc>
              <a:spcBef>
                <a:spcPts val="1600"/>
              </a:spcBef>
              <a:spcAft>
                <a:spcPts val="1600"/>
              </a:spcAft>
              <a:buSzPts val="1300"/>
              <a:buNone/>
            </a:pPr>
            <a:r>
              <a:rPr lang="en-GB" sz="1800">
                <a:solidFill>
                  <a:schemeClr val="lt1"/>
                </a:solidFill>
                <a:latin typeface="Average"/>
                <a:ea typeface="Average"/>
                <a:cs typeface="Average"/>
                <a:sym typeface="Average"/>
              </a:rPr>
              <a:t>So a well-designed ‘Inventory management system’ is necessary for any business.</a:t>
            </a:r>
            <a:endParaRPr sz="1800">
              <a:solidFill>
                <a:schemeClr val="l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63"/>
                                        </p:tgtEl>
                                        <p:attrNameLst>
                                          <p:attrName>style.visibility</p:attrName>
                                        </p:attrNameLst>
                                      </p:cBhvr>
                                      <p:to>
                                        <p:strVal val="visible"/>
                                      </p:to>
                                    </p:set>
                                    <p:anim calcmode="lin" valueType="num">
                                      <p:cBhvr additive="base">
                                        <p:cTn dur="1300"/>
                                        <p:tgtEl>
                                          <p:spTgt spid="26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6"/>
          <p:cNvSpPr txBox="1"/>
          <p:nvPr>
            <p:ph type="title"/>
          </p:nvPr>
        </p:nvSpPr>
        <p:spPr>
          <a:xfrm>
            <a:off x="957300" y="1600075"/>
            <a:ext cx="4914000" cy="2318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GB" sz="5000"/>
              <a:t>Additional Features</a:t>
            </a:r>
            <a:endParaRPr sz="5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7"/>
          <p:cNvSpPr txBox="1"/>
          <p:nvPr>
            <p:ph idx="4294967295" type="body"/>
          </p:nvPr>
        </p:nvSpPr>
        <p:spPr>
          <a:xfrm>
            <a:off x="1045950" y="1543300"/>
            <a:ext cx="4534200" cy="296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GB" sz="1800"/>
              <a:t>Analytics and visibility</a:t>
            </a:r>
            <a:endParaRPr b="1" sz="1800"/>
          </a:p>
          <a:p>
            <a:pPr indent="0" lvl="0" marL="0" rtl="0" algn="l">
              <a:lnSpc>
                <a:spcPct val="115000"/>
              </a:lnSpc>
              <a:spcBef>
                <a:spcPts val="1600"/>
              </a:spcBef>
              <a:spcAft>
                <a:spcPts val="0"/>
              </a:spcAft>
              <a:buSzPts val="1300"/>
              <a:buNone/>
            </a:pPr>
            <a:r>
              <a:rPr lang="en-GB" sz="1800">
                <a:latin typeface="Comfortaa"/>
                <a:ea typeface="Comfortaa"/>
                <a:cs typeface="Comfortaa"/>
                <a:sym typeface="Comfortaa"/>
              </a:rPr>
              <a:t>Cloud-based stock management software gives businesses the ability to track stock in real time, generate reports for improved insights and collaboration, and access the data anytime, anywhere using mobile devices.</a:t>
            </a:r>
            <a:endParaRPr sz="1800">
              <a:latin typeface="Comfortaa"/>
              <a:ea typeface="Comfortaa"/>
              <a:cs typeface="Comfortaa"/>
              <a:sym typeface="Comfortaa"/>
            </a:endParaRPr>
          </a:p>
          <a:p>
            <a:pPr indent="0" lvl="0" marL="0" rtl="0" algn="l">
              <a:lnSpc>
                <a:spcPct val="115000"/>
              </a:lnSpc>
              <a:spcBef>
                <a:spcPts val="1600"/>
              </a:spcBef>
              <a:spcAft>
                <a:spcPts val="1600"/>
              </a:spcAft>
              <a:buSzPts val="1300"/>
              <a:buNone/>
            </a:pPr>
            <a:r>
              <a:t/>
            </a:r>
            <a:endParaRPr sz="1800"/>
          </a:p>
        </p:txBody>
      </p:sp>
      <p:sp>
        <p:nvSpPr>
          <p:cNvPr id="275" name="Google Shape;275;p7"/>
          <p:cNvSpPr txBox="1"/>
          <p:nvPr/>
        </p:nvSpPr>
        <p:spPr>
          <a:xfrm>
            <a:off x="909825" y="521625"/>
            <a:ext cx="3226800" cy="76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FFFFFF"/>
                </a:solidFill>
                <a:latin typeface="Comfortaa"/>
                <a:ea typeface="Comfortaa"/>
                <a:cs typeface="Comfortaa"/>
                <a:sym typeface="Comfortaa"/>
              </a:rPr>
              <a:t>FEATURE 1</a:t>
            </a:r>
            <a:endParaRPr b="1" i="0" sz="3000" u="none" cap="none" strike="noStrike">
              <a:solidFill>
                <a:srgbClr val="FFFFFF"/>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8"/>
          <p:cNvSpPr txBox="1"/>
          <p:nvPr>
            <p:ph type="title"/>
          </p:nvPr>
        </p:nvSpPr>
        <p:spPr>
          <a:xfrm>
            <a:off x="727350" y="64850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sz="3000">
                <a:latin typeface="Comfortaa"/>
                <a:ea typeface="Comfortaa"/>
                <a:cs typeface="Comfortaa"/>
                <a:sym typeface="Comfortaa"/>
              </a:rPr>
              <a:t>FEATURE 2</a:t>
            </a:r>
            <a:endParaRPr b="1" sz="3000">
              <a:latin typeface="Comfortaa"/>
              <a:ea typeface="Comfortaa"/>
              <a:cs typeface="Comfortaa"/>
              <a:sym typeface="Comfortaa"/>
            </a:endParaRPr>
          </a:p>
        </p:txBody>
      </p:sp>
      <p:sp>
        <p:nvSpPr>
          <p:cNvPr id="281" name="Google Shape;281;p8"/>
          <p:cNvSpPr txBox="1"/>
          <p:nvPr/>
        </p:nvSpPr>
        <p:spPr>
          <a:xfrm>
            <a:off x="727350" y="1625550"/>
            <a:ext cx="4755300" cy="3129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000"/>
              <a:buFont typeface="Arial"/>
              <a:buNone/>
            </a:pPr>
            <a:r>
              <a:rPr b="1" i="0" lang="en-GB" sz="2000" u="none" cap="none" strike="noStrike">
                <a:solidFill>
                  <a:schemeClr val="dk2"/>
                </a:solidFill>
                <a:latin typeface="Lato"/>
                <a:ea typeface="Lato"/>
                <a:cs typeface="Lato"/>
                <a:sym typeface="Lato"/>
              </a:rPr>
              <a:t>AI</a:t>
            </a:r>
            <a:endParaRPr b="1" i="0" sz="2000" u="none" cap="none" strike="noStrike">
              <a:solidFill>
                <a:schemeClr val="dk2"/>
              </a:solidFill>
              <a:latin typeface="Lato"/>
              <a:ea typeface="Lato"/>
              <a:cs typeface="Lato"/>
              <a:sym typeface="Lato"/>
            </a:endParaRPr>
          </a:p>
          <a:p>
            <a:pPr indent="0" lvl="0" marL="0" marR="0" rtl="0" algn="l">
              <a:lnSpc>
                <a:spcPct val="115000"/>
              </a:lnSpc>
              <a:spcBef>
                <a:spcPts val="1600"/>
              </a:spcBef>
              <a:spcAft>
                <a:spcPts val="0"/>
              </a:spcAft>
              <a:buClr>
                <a:srgbClr val="000000"/>
              </a:buClr>
              <a:buSzPts val="1800"/>
              <a:buFont typeface="Arial"/>
              <a:buNone/>
            </a:pPr>
            <a:r>
              <a:rPr b="0" i="0" lang="en-GB" sz="1800" u="none" cap="none" strike="noStrike">
                <a:solidFill>
                  <a:schemeClr val="dk2"/>
                </a:solidFill>
                <a:latin typeface="Comfortaa"/>
                <a:ea typeface="Comfortaa"/>
                <a:cs typeface="Comfortaa"/>
                <a:sym typeface="Comfortaa"/>
              </a:rPr>
              <a:t>Built-in artificial intelligence capabilities provide data-based recommendations for stock levels, predict trends to help you stay ahead of the curve, and help you address emerging issues before they become larger problems.</a:t>
            </a:r>
            <a:endParaRPr b="0" i="0" sz="1800" u="none" cap="none" strike="noStrike">
              <a:solidFill>
                <a:schemeClr val="dk2"/>
              </a:solidFill>
              <a:latin typeface="Comfortaa"/>
              <a:ea typeface="Comfortaa"/>
              <a:cs typeface="Comfortaa"/>
              <a:sym typeface="Comfortaa"/>
            </a:endParaRPr>
          </a:p>
          <a:p>
            <a:pPr indent="0" lvl="0" marL="0" marR="0" rtl="0" algn="l">
              <a:lnSpc>
                <a:spcPct val="115000"/>
              </a:lnSpc>
              <a:spcBef>
                <a:spcPts val="1600"/>
              </a:spcBef>
              <a:spcAft>
                <a:spcPts val="0"/>
              </a:spcAft>
              <a:buClr>
                <a:srgbClr val="000000"/>
              </a:buClr>
              <a:buSzPts val="1300"/>
              <a:buFont typeface="Arial"/>
              <a:buNone/>
            </a:pPr>
            <a:r>
              <a:t/>
            </a:r>
            <a:endParaRPr b="0" i="0" sz="1300" u="none" cap="none" strike="noStrike">
              <a:solidFill>
                <a:schemeClr val="dk2"/>
              </a:solidFill>
              <a:latin typeface="Lato"/>
              <a:ea typeface="Lato"/>
              <a:cs typeface="Lato"/>
              <a:sym typeface="Lato"/>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9"/>
          <p:cNvSpPr txBox="1"/>
          <p:nvPr>
            <p:ph type="title"/>
          </p:nvPr>
        </p:nvSpPr>
        <p:spPr>
          <a:xfrm>
            <a:off x="1297500" y="586625"/>
            <a:ext cx="5678400" cy="71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t>Target audience</a:t>
            </a:r>
            <a:endParaRPr b="1"/>
          </a:p>
        </p:txBody>
      </p:sp>
      <p:sp>
        <p:nvSpPr>
          <p:cNvPr id="287" name="Google Shape;287;p9"/>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Font typeface="Average"/>
              <a:buAutoNum type="arabicPeriod"/>
            </a:pPr>
            <a:r>
              <a:rPr b="1" lang="en-GB" sz="1700">
                <a:latin typeface="Average"/>
                <a:ea typeface="Average"/>
                <a:cs typeface="Average"/>
                <a:sym typeface="Average"/>
              </a:rPr>
              <a:t>Company/ Market Data Provider.</a:t>
            </a:r>
            <a:endParaRPr b="1" sz="1700">
              <a:latin typeface="Average"/>
              <a:ea typeface="Average"/>
              <a:cs typeface="Average"/>
              <a:sym typeface="Average"/>
            </a:endParaRPr>
          </a:p>
          <a:p>
            <a:pPr indent="-336550" lvl="0" marL="457200" rtl="0" algn="l">
              <a:lnSpc>
                <a:spcPct val="150000"/>
              </a:lnSpc>
              <a:spcBef>
                <a:spcPts val="0"/>
              </a:spcBef>
              <a:spcAft>
                <a:spcPts val="0"/>
              </a:spcAft>
              <a:buSzPts val="1700"/>
              <a:buFont typeface="Average"/>
              <a:buAutoNum type="arabicPeriod"/>
            </a:pPr>
            <a:r>
              <a:rPr b="1" lang="en-GB" sz="1700">
                <a:latin typeface="Average"/>
                <a:ea typeface="Average"/>
                <a:cs typeface="Average"/>
                <a:sym typeface="Average"/>
              </a:rPr>
              <a:t>Customers</a:t>
            </a:r>
            <a:endParaRPr b="1" sz="1700">
              <a:latin typeface="Average"/>
              <a:ea typeface="Average"/>
              <a:cs typeface="Average"/>
              <a:sym typeface="Average"/>
            </a:endParaRPr>
          </a:p>
          <a:p>
            <a:pPr indent="-336550" lvl="0" marL="457200" rtl="0" algn="l">
              <a:lnSpc>
                <a:spcPct val="150000"/>
              </a:lnSpc>
              <a:spcBef>
                <a:spcPts val="0"/>
              </a:spcBef>
              <a:spcAft>
                <a:spcPts val="0"/>
              </a:spcAft>
              <a:buSzPts val="1700"/>
              <a:buFont typeface="Average"/>
              <a:buAutoNum type="arabicPeriod"/>
            </a:pPr>
            <a:r>
              <a:rPr b="1" lang="en-GB" sz="1700">
                <a:latin typeface="Average"/>
                <a:ea typeface="Average"/>
                <a:cs typeface="Average"/>
                <a:sym typeface="Average"/>
              </a:rPr>
              <a:t>Sales persons</a:t>
            </a:r>
            <a:endParaRPr b="1" sz="1700">
              <a:latin typeface="Average"/>
              <a:ea typeface="Average"/>
              <a:cs typeface="Average"/>
              <a:sym typeface="Average"/>
            </a:endParaRPr>
          </a:p>
        </p:txBody>
      </p:sp>
      <p:sp>
        <p:nvSpPr>
          <p:cNvPr id="288" name="Google Shape;288;p9"/>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1000"/>
                                        <p:tgtEl>
                                          <p:spTgt spid="28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